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0"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ovnoramenný trojúhe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cs-CZ" smtClean="0"/>
              <a:t>Kliknutím lze upravit styl.</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1371600" y="6012656"/>
            <a:ext cx="5791200" cy="365125"/>
          </a:xfrm>
        </p:spPr>
        <p:txBody>
          <a:bodyPr tIns="0" bIns="0" anchor="t"/>
          <a:lstStyle>
            <a:lvl1pPr algn="r">
              <a:defRPr sz="1000"/>
            </a:lvl1pPr>
          </a:lstStyle>
          <a:p>
            <a:fld id="{944225EE-C1E2-427C-81B4-EAC12D26B066}" type="datetimeFigureOut">
              <a:rPr lang="cs-CZ" smtClean="0"/>
              <a:t>6.3.2011</a:t>
            </a:fld>
            <a:endParaRPr lang="cs-CZ"/>
          </a:p>
        </p:txBody>
      </p:sp>
      <p:sp>
        <p:nvSpPr>
          <p:cNvPr id="17" name="Zástupný symbol pro zápatí 16"/>
          <p:cNvSpPr>
            <a:spLocks noGrp="1"/>
          </p:cNvSpPr>
          <p:nvPr>
            <p:ph type="ftr" sz="quarter" idx="11"/>
          </p:nvPr>
        </p:nvSpPr>
        <p:spPr>
          <a:xfrm>
            <a:off x="1371600" y="5650704"/>
            <a:ext cx="5791200" cy="365125"/>
          </a:xfrm>
        </p:spPr>
        <p:txBody>
          <a:bodyPr tIns="0" bIns="0" anchor="b"/>
          <a:lstStyle>
            <a:lvl1pPr algn="r">
              <a:defRPr sz="1100"/>
            </a:lvl1pPr>
          </a:lstStyle>
          <a:p>
            <a:endParaRPr lang="cs-CZ"/>
          </a:p>
        </p:txBody>
      </p:sp>
      <p:sp>
        <p:nvSpPr>
          <p:cNvPr id="29" name="Zástupný symbol pro číslo snímk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B55BC4A-7C2C-4BA6-849C-DBA636B1140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4225EE-C1E2-427C-81B4-EAC12D26B066}" type="datetimeFigureOut">
              <a:rPr lang="cs-CZ" smtClean="0"/>
              <a:t>6.3.2011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55BC4A-7C2C-4BA6-849C-DBA636B1140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381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381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4225EE-C1E2-427C-81B4-EAC12D26B066}" type="datetimeFigureOut">
              <a:rPr lang="cs-CZ" smtClean="0"/>
              <a:t>6.3.2011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55BC4A-7C2C-4BA6-849C-DBA636B1140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a:xfrm>
            <a:off x="457200" y="1882808"/>
            <a:ext cx="8229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791456" y="6480048"/>
            <a:ext cx="2133600" cy="301752"/>
          </a:xfrm>
        </p:spPr>
        <p:txBody>
          <a:bodyPr/>
          <a:lstStyle/>
          <a:p>
            <a:fld id="{944225EE-C1E2-427C-81B4-EAC12D26B066}" type="datetimeFigureOut">
              <a:rPr lang="cs-CZ" smtClean="0"/>
              <a:t>6.3.2011</a:t>
            </a:fld>
            <a:endParaRPr lang="cs-CZ"/>
          </a:p>
        </p:txBody>
      </p:sp>
      <p:sp>
        <p:nvSpPr>
          <p:cNvPr id="5" name="Zástupný symbol pro zápatí 4"/>
          <p:cNvSpPr>
            <a:spLocks noGrp="1"/>
          </p:cNvSpPr>
          <p:nvPr>
            <p:ph type="ftr" sz="quarter" idx="11"/>
          </p:nvPr>
        </p:nvSpPr>
        <p:spPr>
          <a:xfrm>
            <a:off x="457200" y="6480969"/>
            <a:ext cx="4260056" cy="300831"/>
          </a:xfrm>
        </p:spPr>
        <p:txBody>
          <a:bodyPr/>
          <a:lstStyle/>
          <a:p>
            <a:endParaRPr lang="cs-CZ"/>
          </a:p>
        </p:txBody>
      </p:sp>
      <p:sp>
        <p:nvSpPr>
          <p:cNvPr id="6" name="Zástupný symbol pro číslo snímku 5"/>
          <p:cNvSpPr>
            <a:spLocks noGrp="1"/>
          </p:cNvSpPr>
          <p:nvPr>
            <p:ph type="sldNum" sz="quarter" idx="12"/>
          </p:nvPr>
        </p:nvSpPr>
        <p:spPr/>
        <p:txBody>
          <a:bodyPr/>
          <a:lstStyle/>
          <a:p>
            <a:fld id="{7B55BC4A-7C2C-4BA6-849C-DBA636B1140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1"/>
      </p:bgRef>
    </p:bg>
    <p:spTree>
      <p:nvGrpSpPr>
        <p:cNvPr id="1" name=""/>
        <p:cNvGrpSpPr/>
        <p:nvPr/>
      </p:nvGrpSpPr>
      <p:grpSpPr>
        <a:xfrm>
          <a:off x="0" y="0"/>
          <a:ext cx="0" cy="0"/>
          <a:chOff x="0" y="0"/>
          <a:chExt cx="0" cy="0"/>
        </a:xfrm>
      </p:grpSpPr>
      <p:sp>
        <p:nvSpPr>
          <p:cNvPr id="9" name="Pravoúhlý trojúhe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úhe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pro datum 3"/>
          <p:cNvSpPr>
            <a:spLocks noGrp="1"/>
          </p:cNvSpPr>
          <p:nvPr>
            <p:ph type="dt" sz="half" idx="10"/>
          </p:nvPr>
        </p:nvSpPr>
        <p:spPr>
          <a:xfrm>
            <a:off x="6955632" y="6477000"/>
            <a:ext cx="2133600" cy="304800"/>
          </a:xfrm>
        </p:spPr>
        <p:txBody>
          <a:bodyPr/>
          <a:lstStyle/>
          <a:p>
            <a:fld id="{944225EE-C1E2-427C-81B4-EAC12D26B066}" type="datetimeFigureOut">
              <a:rPr lang="cs-CZ" smtClean="0"/>
              <a:t>6.3.2011</a:t>
            </a:fld>
            <a:endParaRPr lang="cs-CZ"/>
          </a:p>
        </p:txBody>
      </p:sp>
      <p:sp>
        <p:nvSpPr>
          <p:cNvPr id="5" name="Zástupný symbol pro zápatí 4"/>
          <p:cNvSpPr>
            <a:spLocks noGrp="1"/>
          </p:cNvSpPr>
          <p:nvPr>
            <p:ph type="ftr" sz="quarter" idx="11"/>
          </p:nvPr>
        </p:nvSpPr>
        <p:spPr>
          <a:xfrm>
            <a:off x="2619376" y="6480969"/>
            <a:ext cx="4260056" cy="300831"/>
          </a:xfrm>
        </p:spPr>
        <p:txBody>
          <a:bodyPr/>
          <a:lstStyle/>
          <a:p>
            <a:endParaRPr lang="cs-CZ"/>
          </a:p>
        </p:txBody>
      </p:sp>
      <p:sp>
        <p:nvSpPr>
          <p:cNvPr id="6" name="Zástupný symbol pro číslo snímku 5"/>
          <p:cNvSpPr>
            <a:spLocks noGrp="1"/>
          </p:cNvSpPr>
          <p:nvPr>
            <p:ph type="sldNum" sz="quarter" idx="12"/>
          </p:nvPr>
        </p:nvSpPr>
        <p:spPr>
          <a:xfrm>
            <a:off x="8451056" y="809624"/>
            <a:ext cx="502920" cy="300831"/>
          </a:xfrm>
        </p:spPr>
        <p:txBody>
          <a:bodyPr/>
          <a:lstStyle/>
          <a:p>
            <a:fld id="{7B55BC4A-7C2C-4BA6-849C-DBA636B1140D}" type="slidenum">
              <a:rPr lang="cs-CZ" smtClean="0"/>
              <a:t>‹#›</a:t>
            </a:fld>
            <a:endParaRPr lang="cs-CZ"/>
          </a:p>
        </p:txBody>
      </p:sp>
      <p:cxnSp>
        <p:nvCxnSpPr>
          <p:cNvPr id="11" name="Přímá spojnice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Přímá spojnice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4791456" y="6480969"/>
            <a:ext cx="2133600" cy="301752"/>
          </a:xfrm>
        </p:spPr>
        <p:txBody>
          <a:bodyPr/>
          <a:lstStyle/>
          <a:p>
            <a:fld id="{944225EE-C1E2-427C-81B4-EAC12D26B066}" type="datetimeFigureOut">
              <a:rPr lang="cs-CZ" smtClean="0"/>
              <a:t>6.3.2011</a:t>
            </a:fld>
            <a:endParaRPr lang="cs-CZ"/>
          </a:p>
        </p:txBody>
      </p:sp>
      <p:sp>
        <p:nvSpPr>
          <p:cNvPr id="6" name="Zástupný symbol pro zápatí 5"/>
          <p:cNvSpPr>
            <a:spLocks noGrp="1"/>
          </p:cNvSpPr>
          <p:nvPr>
            <p:ph type="ftr" sz="quarter" idx="11"/>
          </p:nvPr>
        </p:nvSpPr>
        <p:spPr>
          <a:xfrm>
            <a:off x="457200" y="6480969"/>
            <a:ext cx="4260056" cy="301752"/>
          </a:xfrm>
        </p:spPr>
        <p:txBody>
          <a:bodyPr/>
          <a:lstStyle/>
          <a:p>
            <a:endParaRPr lang="cs-CZ"/>
          </a:p>
        </p:txBody>
      </p:sp>
      <p:sp>
        <p:nvSpPr>
          <p:cNvPr id="7" name="Zástupný symbol pro číslo snímku 6"/>
          <p:cNvSpPr>
            <a:spLocks noGrp="1"/>
          </p:cNvSpPr>
          <p:nvPr>
            <p:ph type="sldNum" sz="quarter" idx="12"/>
          </p:nvPr>
        </p:nvSpPr>
        <p:spPr>
          <a:xfrm>
            <a:off x="7589520" y="6480969"/>
            <a:ext cx="502920" cy="301752"/>
          </a:xfrm>
        </p:spPr>
        <p:txBody>
          <a:bodyPr/>
          <a:lstStyle/>
          <a:p>
            <a:fld id="{7B55BC4A-7C2C-4BA6-849C-DBA636B1140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a:xfrm>
            <a:off x="4791456" y="6480969"/>
            <a:ext cx="2130552" cy="301752"/>
          </a:xfrm>
        </p:spPr>
        <p:txBody>
          <a:bodyPr/>
          <a:lstStyle/>
          <a:p>
            <a:fld id="{944225EE-C1E2-427C-81B4-EAC12D26B066}" type="datetimeFigureOut">
              <a:rPr lang="cs-CZ" smtClean="0"/>
              <a:t>6.3.2011</a:t>
            </a:fld>
            <a:endParaRPr lang="cs-CZ"/>
          </a:p>
        </p:txBody>
      </p:sp>
      <p:sp>
        <p:nvSpPr>
          <p:cNvPr id="8" name="Zástupný symbol pro zápatí 7"/>
          <p:cNvSpPr>
            <a:spLocks noGrp="1"/>
          </p:cNvSpPr>
          <p:nvPr>
            <p:ph type="ftr" sz="quarter" idx="11"/>
          </p:nvPr>
        </p:nvSpPr>
        <p:spPr>
          <a:xfrm>
            <a:off x="457200" y="6480969"/>
            <a:ext cx="4261104" cy="301752"/>
          </a:xfrm>
        </p:spPr>
        <p:txBody>
          <a:bodyPr/>
          <a:lstStyle/>
          <a:p>
            <a:endParaRPr lang="cs-CZ"/>
          </a:p>
        </p:txBody>
      </p:sp>
      <p:sp>
        <p:nvSpPr>
          <p:cNvPr id="9" name="Zástupný symbol pro číslo snímku 8"/>
          <p:cNvSpPr>
            <a:spLocks noGrp="1"/>
          </p:cNvSpPr>
          <p:nvPr>
            <p:ph type="sldNum" sz="quarter" idx="12"/>
          </p:nvPr>
        </p:nvSpPr>
        <p:spPr>
          <a:xfrm>
            <a:off x="7589520" y="6483096"/>
            <a:ext cx="502920" cy="301752"/>
          </a:xfrm>
        </p:spPr>
        <p:txBody>
          <a:bodyPr/>
          <a:lstStyle>
            <a:lvl1pPr algn="ctr">
              <a:defRPr/>
            </a:lvl1pPr>
          </a:lstStyle>
          <a:p>
            <a:fld id="{7B55BC4A-7C2C-4BA6-849C-DBA636B1140D}"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944225EE-C1E2-427C-81B4-EAC12D26B066}" type="datetimeFigureOut">
              <a:rPr lang="cs-CZ" smtClean="0"/>
              <a:t>6.3.2011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B55BC4A-7C2C-4BA6-849C-DBA636B1140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791456" y="6480969"/>
            <a:ext cx="2133600" cy="301752"/>
          </a:xfrm>
        </p:spPr>
        <p:txBody>
          <a:bodyPr/>
          <a:lstStyle/>
          <a:p>
            <a:fld id="{944225EE-C1E2-427C-81B4-EAC12D26B066}" type="datetimeFigureOut">
              <a:rPr lang="cs-CZ" smtClean="0"/>
              <a:t>6.3.2011</a:t>
            </a:fld>
            <a:endParaRPr lang="cs-CZ"/>
          </a:p>
        </p:txBody>
      </p:sp>
      <p:sp>
        <p:nvSpPr>
          <p:cNvPr id="3" name="Zástupný symbol pro zápatí 2"/>
          <p:cNvSpPr>
            <a:spLocks noGrp="1"/>
          </p:cNvSpPr>
          <p:nvPr>
            <p:ph type="ftr" sz="quarter" idx="11"/>
          </p:nvPr>
        </p:nvSpPr>
        <p:spPr>
          <a:xfrm>
            <a:off x="457200" y="6481890"/>
            <a:ext cx="4260056" cy="300831"/>
          </a:xfrm>
        </p:spPr>
        <p:txBody>
          <a:bodyPr/>
          <a:lstStyle/>
          <a:p>
            <a:endParaRPr lang="cs-CZ"/>
          </a:p>
        </p:txBody>
      </p:sp>
      <p:sp>
        <p:nvSpPr>
          <p:cNvPr id="4" name="Zástupný symbol pro číslo snímku 3"/>
          <p:cNvSpPr>
            <a:spLocks noGrp="1"/>
          </p:cNvSpPr>
          <p:nvPr>
            <p:ph type="sldNum" sz="quarter" idx="12"/>
          </p:nvPr>
        </p:nvSpPr>
        <p:spPr>
          <a:xfrm>
            <a:off x="7589520" y="6480969"/>
            <a:ext cx="502920" cy="301752"/>
          </a:xfrm>
        </p:spPr>
        <p:txBody>
          <a:bodyPr/>
          <a:lstStyle/>
          <a:p>
            <a:fld id="{7B55BC4A-7C2C-4BA6-849C-DBA636B1140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278976" y="6556248"/>
            <a:ext cx="2133600" cy="301752"/>
          </a:xfrm>
        </p:spPr>
        <p:txBody>
          <a:bodyPr/>
          <a:lstStyle>
            <a:lvl1pPr>
              <a:defRPr sz="900"/>
            </a:lvl1pPr>
          </a:lstStyle>
          <a:p>
            <a:fld id="{944225EE-C1E2-427C-81B4-EAC12D26B066}" type="datetimeFigureOut">
              <a:rPr lang="cs-CZ" smtClean="0"/>
              <a:t>6.3.2011</a:t>
            </a:fld>
            <a:endParaRPr lang="cs-CZ"/>
          </a:p>
        </p:txBody>
      </p:sp>
      <p:sp>
        <p:nvSpPr>
          <p:cNvPr id="6" name="Zástupný symbol pro zápatí 5"/>
          <p:cNvSpPr>
            <a:spLocks noGrp="1"/>
          </p:cNvSpPr>
          <p:nvPr>
            <p:ph type="ftr" sz="quarter" idx="11"/>
          </p:nvPr>
        </p:nvSpPr>
        <p:spPr>
          <a:xfrm>
            <a:off x="1135856" y="6556248"/>
            <a:ext cx="5143120"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410576" y="6556248"/>
            <a:ext cx="502920" cy="301752"/>
          </a:xfrm>
        </p:spPr>
        <p:txBody>
          <a:bodyPr/>
          <a:lstStyle>
            <a:lvl1pPr>
              <a:defRPr sz="900"/>
            </a:lvl1pPr>
          </a:lstStyle>
          <a:p>
            <a:fld id="{7B55BC4A-7C2C-4BA6-849C-DBA636B1140D}"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a:xfrm>
            <a:off x="6108192" y="6556248"/>
            <a:ext cx="2103120" cy="301752"/>
          </a:xfrm>
        </p:spPr>
        <p:txBody>
          <a:bodyPr/>
          <a:lstStyle>
            <a:lvl1pPr>
              <a:defRPr sz="900"/>
            </a:lvl1pPr>
          </a:lstStyle>
          <a:p>
            <a:fld id="{944225EE-C1E2-427C-81B4-EAC12D26B066}" type="datetimeFigureOut">
              <a:rPr lang="cs-CZ" smtClean="0"/>
              <a:t>6.3.2011</a:t>
            </a:fld>
            <a:endParaRPr lang="cs-CZ"/>
          </a:p>
        </p:txBody>
      </p:sp>
      <p:sp>
        <p:nvSpPr>
          <p:cNvPr id="6" name="Zástupný symbol pro zápatí 5"/>
          <p:cNvSpPr>
            <a:spLocks noGrp="1"/>
          </p:cNvSpPr>
          <p:nvPr>
            <p:ph type="ftr" sz="quarter" idx="11"/>
          </p:nvPr>
        </p:nvSpPr>
        <p:spPr>
          <a:xfrm>
            <a:off x="1170432" y="6557169"/>
            <a:ext cx="4948072"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217192" y="6556248"/>
            <a:ext cx="365760" cy="301752"/>
          </a:xfrm>
        </p:spPr>
        <p:txBody>
          <a:bodyPr/>
          <a:lstStyle>
            <a:lvl1pPr algn="ctr">
              <a:defRPr sz="900"/>
            </a:lvl1pPr>
          </a:lstStyle>
          <a:p>
            <a:fld id="{7B55BC4A-7C2C-4BA6-849C-DBA636B1140D}"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úhlý trojúhe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Přímá spojnice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nice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pro nadpis 21"/>
          <p:cNvSpPr>
            <a:spLocks noGrp="1"/>
          </p:cNvSpPr>
          <p:nvPr>
            <p:ph type="title"/>
          </p:nvPr>
        </p:nvSpPr>
        <p:spPr>
          <a:xfrm>
            <a:off x="457200" y="267494"/>
            <a:ext cx="8229600" cy="1399032"/>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44225EE-C1E2-427C-81B4-EAC12D26B066}" type="datetimeFigureOut">
              <a:rPr lang="cs-CZ" smtClean="0"/>
              <a:t>6.3.2011</a:t>
            </a:fld>
            <a:endParaRPr lang="cs-CZ"/>
          </a:p>
        </p:txBody>
      </p:sp>
      <p:sp>
        <p:nvSpPr>
          <p:cNvPr id="3" name="Zástupný symbol pro zápatí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23" name="Zástupný symbol pro číslo snímk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B55BC4A-7C2C-4BA6-849C-DBA636B1140D}"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alerie.3dscena.cz/data/media/55/auto.jpg_middle.jpg" TargetMode="External"/><Relationship Id="rId7" Type="http://schemas.openxmlformats.org/officeDocument/2006/relationships/hyperlink" Target="http://www.hybrid.cz/files/images/autobus-hybrid.jpg" TargetMode="External"/><Relationship Id="rId2" Type="http://schemas.openxmlformats.org/officeDocument/2006/relationships/hyperlink" Target="http://bigbloger.lidovky.cz/blog/4733/148058/letadlo.jpg" TargetMode="External"/><Relationship Id="rId1" Type="http://schemas.openxmlformats.org/officeDocument/2006/relationships/slideLayout" Target="../slideLayouts/slideLayout6.xml"/><Relationship Id="rId6" Type="http://schemas.openxmlformats.org/officeDocument/2006/relationships/hyperlink" Target="http://i.lidovky.cz/09/061/lngal/ABC2b7f92_vlak.jpg" TargetMode="External"/><Relationship Id="rId5" Type="http://schemas.openxmlformats.org/officeDocument/2006/relationships/hyperlink" Target="http://www.srandicky.net/zajimavosti/images/luxusni-lod/lod1.jpg" TargetMode="External"/><Relationship Id="rId4" Type="http://schemas.openxmlformats.org/officeDocument/2006/relationships/hyperlink" Target="http://www.jirpa.cz/wallpapers/03/technika%20(101).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4.jpeg"/><Relationship Id="rId7" Type="http://schemas.openxmlformats.org/officeDocument/2006/relationships/hyperlink" Target="http://obrazky.cz/detail?q=vlak&amp;offset=29&amp;limit=20&amp;bUrlPar=filter=1&amp;resNum=39&amp;ref=http://obrazky.cz/?step=20&amp;filter=1&amp;s=&amp;size=any&amp;sId=5mVBMovkwahsFx34dzET&amp;orientation=&amp;typeAny=any&amp;q=vlak&amp;extendedSearch=0&amp;from=19&amp;resID=Ys3VwZu8Ik7bKA9CaHDAbbaaGczu1jqN59qxfj2u5Dg&amp;imgURL=http://i.lidovky.cz/09/061/lngal/ABC2b7f92_vlak.jpg&amp;pageURL=http://byznys.lidovky.cz/ministerstvo-chce-do-regionalni-zeleznice-nasypat-dalsi-miliardy-1c3-/ln-doprava.asp?c=A090602_154726_ln-doprava_abc&amp;imgX=460&amp;imgY=312&amp;imgSize=35&amp;thURL=http://media3.picsearch.com/is?Ys3VwZu8Ik7bKA9CaHDAbbaaGczu1jqN59qxfj2u5Dg&amp;thX=128&amp;thY=86&amp;qNoSite=vlak&amp;siteWWW=&amp;sId=5mVBMovkCAB5Fx1Hgil4" TargetMode="External"/><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hyperlink" Target="http://obrazky.cz/detail?q=lo%C4%8F&amp;offset=19&amp;limit=20&amp;bUrlPar=filter=1&amp;resNum=31&amp;ref=http://obrazky.cz/?step=20&amp;filter=1&amp;s=&amp;size=any&amp;sId=5mVBMovkw1H3Fx3LuCcx&amp;orientation=&amp;typeAny=any&amp;q=lo%C4%8F&amp;extendedSearch=0&amp;resID=VjE9ZrLhI_u8TX5bxu4S08xsTxIpD0Vuh1ksRZbFITE&amp;imgURL=http://www.srandicky.net/zajimavosti/images/luxusni-lod/lod1.jpg&amp;pageURL=http://www.srandicky.net/zajimavosti/index2.html&amp;imgX=531&amp;imgY=399&amp;imgSize=27&amp;thURL=http://media1.picsearch.com/is?VjE9ZrLhI_u8TX5bxu4S08xsTxIpD0Vuh1ksRZbFITE&amp;thX=128&amp;thY=96&amp;qNoSite=lo%C4%8F&amp;siteWWW=&amp;sId=5mVBMovkwahsFx34dzET" TargetMode="External"/><Relationship Id="rId4" Type="http://schemas.openxmlformats.org/officeDocument/2006/relationships/image" Target="../media/image5.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0544" y="332656"/>
            <a:ext cx="8062912" cy="2448272"/>
          </a:xfrm>
        </p:spPr>
        <p:txBody>
          <a:bodyPr>
            <a:normAutofit fontScale="90000"/>
          </a:bodyPr>
          <a:lstStyle/>
          <a:p>
            <a:r>
              <a:rPr lang="cs-CZ" dirty="0"/>
              <a:t>Inovace a zkvalitnění výuky směřující k rozvoji čtenářské a informační gramotnosti</a:t>
            </a:r>
            <a:br>
              <a:rPr lang="cs-CZ" dirty="0"/>
            </a:br>
            <a:endParaRPr lang="cs-CZ" dirty="0"/>
          </a:p>
        </p:txBody>
      </p:sp>
      <p:sp>
        <p:nvSpPr>
          <p:cNvPr id="3" name="Podnadpis 2"/>
          <p:cNvSpPr>
            <a:spLocks noGrp="1"/>
          </p:cNvSpPr>
          <p:nvPr>
            <p:ph type="subTitle" idx="1"/>
          </p:nvPr>
        </p:nvSpPr>
        <p:spPr>
          <a:xfrm>
            <a:off x="540544" y="2636912"/>
            <a:ext cx="8062912" cy="2448272"/>
          </a:xfrm>
        </p:spPr>
        <p:txBody>
          <a:bodyPr>
            <a:normAutofit/>
          </a:bodyPr>
          <a:lstStyle/>
          <a:p>
            <a:r>
              <a:rPr lang="cs-CZ" b="1" dirty="0"/>
              <a:t>Český jazyk</a:t>
            </a:r>
          </a:p>
          <a:p>
            <a:r>
              <a:rPr lang="cs-CZ" b="1" dirty="0"/>
              <a:t>3.třída</a:t>
            </a:r>
          </a:p>
          <a:p>
            <a:endParaRPr lang="cs-CZ" b="1" dirty="0"/>
          </a:p>
          <a:p>
            <a:r>
              <a:rPr lang="cs-CZ" b="1" dirty="0" smtClean="0"/>
              <a:t>Doprava-práce s textem</a:t>
            </a:r>
            <a:endParaRPr lang="cs-CZ" b="1" dirty="0"/>
          </a:p>
          <a:p>
            <a:endParaRPr lang="cs-CZ" dirty="0"/>
          </a:p>
        </p:txBody>
      </p:sp>
    </p:spTree>
    <p:extLst>
      <p:ext uri="{BB962C8B-B14F-4D97-AF65-F5344CB8AC3E}">
        <p14:creationId xmlns:p14="http://schemas.microsoft.com/office/powerpoint/2010/main" val="3772979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200800"/>
          </a:xfrm>
        </p:spPr>
        <p:txBody>
          <a:bodyPr>
            <a:normAutofit fontScale="90000"/>
          </a:bodyPr>
          <a:lstStyle/>
          <a:p>
            <a:r>
              <a:rPr lang="cs-CZ" sz="2700" dirty="0" smtClean="0">
                <a:hlinkClick r:id="rId2"/>
              </a:rPr>
              <a:t/>
            </a:r>
            <a:br>
              <a:rPr lang="cs-CZ" sz="2700" dirty="0" smtClean="0">
                <a:hlinkClick r:id="rId2"/>
              </a:rPr>
            </a:br>
            <a:r>
              <a:rPr lang="cs-CZ" sz="2200" dirty="0"/>
              <a:t>Použitá literatura:</a:t>
            </a:r>
            <a:br>
              <a:rPr lang="cs-CZ" sz="2200" dirty="0"/>
            </a:br>
            <a:r>
              <a:rPr lang="cs-CZ" sz="2200" dirty="0"/>
              <a:t>JANÁČKOVÁ, Zita. </a:t>
            </a:r>
            <a:r>
              <a:rPr lang="cs-CZ" sz="2200" i="1" dirty="0"/>
              <a:t>Čítanka pro 3.ročník základní školy </a:t>
            </a:r>
            <a:r>
              <a:rPr lang="cs-CZ" sz="2200" dirty="0"/>
              <a:t>. 1. vydání  Brno : NOVÁ ŠKOLA, 2004. 183 s. ISBN 80-7289-047-6.</a:t>
            </a:r>
            <a:r>
              <a:rPr lang="cs-CZ" sz="2200" dirty="0">
                <a:hlinkClick r:id="rId2"/>
              </a:rPr>
              <a:t/>
            </a:r>
            <a:br>
              <a:rPr lang="cs-CZ" sz="2200" dirty="0">
                <a:hlinkClick r:id="rId2"/>
              </a:rPr>
            </a:br>
            <a:r>
              <a:rPr lang="cs-CZ" sz="2200" dirty="0" smtClean="0"/>
              <a:t/>
            </a:r>
            <a:br>
              <a:rPr lang="cs-CZ" sz="2200" dirty="0" smtClean="0"/>
            </a:br>
            <a:r>
              <a:rPr lang="cs-CZ" sz="2200" dirty="0" smtClean="0">
                <a:hlinkClick r:id="rId2"/>
              </a:rPr>
              <a:t>http://bigbloger.lidovky.cz/blog/4733/148058/letadlo.jpg</a:t>
            </a:r>
            <a:r>
              <a:rPr lang="cs-CZ" sz="2200" dirty="0"/>
              <a:t/>
            </a:r>
            <a:br>
              <a:rPr lang="cs-CZ" sz="2200" dirty="0"/>
            </a:br>
            <a:r>
              <a:rPr lang="cs-CZ" sz="2200" dirty="0"/>
              <a:t/>
            </a:r>
            <a:br>
              <a:rPr lang="cs-CZ" sz="2200" dirty="0"/>
            </a:br>
            <a:r>
              <a:rPr lang="cs-CZ" sz="2200" dirty="0">
                <a:hlinkClick r:id="rId3"/>
              </a:rPr>
              <a:t>http://</a:t>
            </a:r>
            <a:r>
              <a:rPr lang="cs-CZ" sz="2200" dirty="0" smtClean="0">
                <a:hlinkClick r:id="rId3"/>
              </a:rPr>
              <a:t>galerie.3dscena.cz/data/media/55/auto.jpg_middle.jpg</a:t>
            </a:r>
            <a:r>
              <a:rPr lang="cs-CZ" sz="2200" dirty="0"/>
              <a:t/>
            </a:r>
            <a:br>
              <a:rPr lang="cs-CZ" sz="2200" dirty="0"/>
            </a:br>
            <a:r>
              <a:rPr lang="cs-CZ" sz="2200" dirty="0" smtClean="0"/>
              <a:t/>
            </a:r>
            <a:br>
              <a:rPr lang="cs-CZ" sz="2200" dirty="0" smtClean="0"/>
            </a:br>
            <a:r>
              <a:rPr lang="cs-CZ" sz="2200" dirty="0" smtClean="0">
                <a:hlinkClick r:id="rId4"/>
              </a:rPr>
              <a:t>http</a:t>
            </a:r>
            <a:r>
              <a:rPr lang="cs-CZ" sz="2200" dirty="0">
                <a:hlinkClick r:id="rId4"/>
              </a:rPr>
              <a:t>://www.jirpa.cz/wallpapers/03/technika%20(101).</a:t>
            </a:r>
            <a:r>
              <a:rPr lang="cs-CZ" sz="2200" dirty="0" smtClean="0">
                <a:hlinkClick r:id="rId4"/>
              </a:rPr>
              <a:t>jpg</a:t>
            </a:r>
            <a:r>
              <a:rPr lang="cs-CZ" sz="2200" dirty="0" smtClean="0"/>
              <a:t/>
            </a:r>
            <a:br>
              <a:rPr lang="cs-CZ" sz="2200" dirty="0" smtClean="0"/>
            </a:br>
            <a:r>
              <a:rPr lang="cs-CZ" sz="2200" dirty="0"/>
              <a:t/>
            </a:r>
            <a:br>
              <a:rPr lang="cs-CZ" sz="2200" dirty="0"/>
            </a:br>
            <a:r>
              <a:rPr lang="cs-CZ" sz="2200" dirty="0">
                <a:hlinkClick r:id="rId5"/>
              </a:rPr>
              <a:t>http://</a:t>
            </a:r>
            <a:r>
              <a:rPr lang="cs-CZ" sz="2200" dirty="0" smtClean="0">
                <a:hlinkClick r:id="rId5"/>
              </a:rPr>
              <a:t>www.srandicky.net/zajimavosti/images/luxusni-lod/lod1.jpg</a:t>
            </a:r>
            <a:r>
              <a:rPr lang="cs-CZ" sz="2200" dirty="0" smtClean="0"/>
              <a:t/>
            </a:r>
            <a:br>
              <a:rPr lang="cs-CZ" sz="2200" dirty="0" smtClean="0"/>
            </a:br>
            <a:r>
              <a:rPr lang="cs-CZ" sz="2200" dirty="0"/>
              <a:t/>
            </a:r>
            <a:br>
              <a:rPr lang="cs-CZ" sz="2200" dirty="0"/>
            </a:br>
            <a:r>
              <a:rPr lang="cs-CZ" sz="2200" dirty="0">
                <a:hlinkClick r:id="rId6"/>
              </a:rPr>
              <a:t>http://</a:t>
            </a:r>
            <a:r>
              <a:rPr lang="cs-CZ" sz="2200" dirty="0" smtClean="0">
                <a:hlinkClick r:id="rId6"/>
              </a:rPr>
              <a:t>i.lidovky.cz/09/061/lngal/ABC2b7f92_vlak.jpg</a:t>
            </a:r>
            <a:r>
              <a:rPr lang="cs-CZ" sz="2200" dirty="0" smtClean="0"/>
              <a:t/>
            </a:r>
            <a:br>
              <a:rPr lang="cs-CZ" sz="2200" dirty="0" smtClean="0"/>
            </a:br>
            <a:r>
              <a:rPr lang="cs-CZ" sz="2200" dirty="0"/>
              <a:t/>
            </a:r>
            <a:br>
              <a:rPr lang="cs-CZ" sz="2200" dirty="0"/>
            </a:br>
            <a:r>
              <a:rPr lang="cs-CZ" sz="2200" dirty="0">
                <a:hlinkClick r:id="rId7"/>
              </a:rPr>
              <a:t>http://</a:t>
            </a:r>
            <a:r>
              <a:rPr lang="cs-CZ" sz="2200" dirty="0" smtClean="0">
                <a:hlinkClick r:id="rId7"/>
              </a:rPr>
              <a:t>www.hybrid.cz/files/images/autobus-hybrid.jpg</a:t>
            </a:r>
            <a:r>
              <a:rPr lang="cs-CZ" sz="2200" dirty="0" smtClean="0"/>
              <a:t/>
            </a:r>
            <a:br>
              <a:rPr lang="cs-CZ" sz="2200" dirty="0" smtClean="0"/>
            </a:br>
            <a:r>
              <a:rPr lang="cs-CZ" sz="2200" dirty="0" smtClean="0"/>
              <a:t/>
            </a:r>
            <a:br>
              <a:rPr lang="cs-CZ" sz="2200" dirty="0" smtClean="0"/>
            </a:br>
            <a:endParaRPr lang="cs-CZ" sz="2200" dirty="0"/>
          </a:p>
        </p:txBody>
      </p:sp>
    </p:spTree>
    <p:extLst>
      <p:ext uri="{BB962C8B-B14F-4D97-AF65-F5344CB8AC3E}">
        <p14:creationId xmlns:p14="http://schemas.microsoft.com/office/powerpoint/2010/main" val="32860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48680"/>
          </a:xfrm>
        </p:spPr>
        <p:txBody>
          <a:bodyPr>
            <a:normAutofit/>
          </a:bodyPr>
          <a:lstStyle/>
          <a:p>
            <a:r>
              <a:rPr lang="cs-CZ" sz="2800" dirty="0" smtClean="0"/>
              <a:t>Doprava-</a:t>
            </a:r>
            <a:r>
              <a:rPr lang="cs-CZ" sz="2800" dirty="0" err="1" smtClean="0"/>
              <a:t>Lynn</a:t>
            </a:r>
            <a:r>
              <a:rPr lang="cs-CZ" sz="2800" dirty="0" smtClean="0"/>
              <a:t> ten Kate</a:t>
            </a:r>
            <a:endParaRPr lang="cs-CZ" sz="2800" dirty="0"/>
          </a:p>
        </p:txBody>
      </p:sp>
      <p:pic>
        <p:nvPicPr>
          <p:cNvPr id="6" name="Zástupný symbol pro obsah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476672"/>
            <a:ext cx="5976664" cy="6381328"/>
          </a:xfrm>
        </p:spPr>
      </p:pic>
    </p:spTree>
    <p:extLst>
      <p:ext uri="{BB962C8B-B14F-4D97-AF65-F5344CB8AC3E}">
        <p14:creationId xmlns:p14="http://schemas.microsoft.com/office/powerpoint/2010/main" val="1499586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6473874"/>
          </a:xfrm>
        </p:spPr>
        <p:txBody>
          <a:bodyPr>
            <a:normAutofit fontScale="90000"/>
          </a:bodyPr>
          <a:lstStyle/>
          <a:p>
            <a:r>
              <a:rPr lang="cs-CZ" sz="3100" dirty="0" smtClean="0"/>
              <a:t>Před kolika lety začali lidé </a:t>
            </a:r>
            <a:r>
              <a:rPr lang="cs-CZ" sz="3100" dirty="0" err="1" smtClean="0"/>
              <a:t>vynálézat</a:t>
            </a:r>
            <a:r>
              <a:rPr lang="cs-CZ" sz="3100" dirty="0" smtClean="0"/>
              <a:t> stroje?</a:t>
            </a:r>
            <a:br>
              <a:rPr lang="cs-CZ" sz="3100" dirty="0" smtClean="0"/>
            </a:br>
            <a:r>
              <a:rPr lang="cs-CZ" sz="3100" dirty="0" smtClean="0"/>
              <a:t/>
            </a:r>
            <a:br>
              <a:rPr lang="cs-CZ" sz="3100" dirty="0" smtClean="0"/>
            </a:br>
            <a:r>
              <a:rPr lang="cs-CZ" sz="3100" dirty="0" smtClean="0"/>
              <a:t>Jak se do té doby pohybovali?</a:t>
            </a:r>
            <a:br>
              <a:rPr lang="cs-CZ" sz="3100" dirty="0" smtClean="0"/>
            </a:br>
            <a:r>
              <a:rPr lang="cs-CZ" sz="3100" dirty="0" smtClean="0"/>
              <a:t/>
            </a:r>
            <a:br>
              <a:rPr lang="cs-CZ" sz="3100" dirty="0" smtClean="0"/>
            </a:br>
            <a:r>
              <a:rPr lang="cs-CZ" sz="3100" dirty="0" smtClean="0"/>
              <a:t>Co je rikša?</a:t>
            </a:r>
            <a:br>
              <a:rPr lang="cs-CZ" sz="3100" dirty="0" smtClean="0"/>
            </a:br>
            <a:r>
              <a:rPr lang="cs-CZ" sz="3100" dirty="0" smtClean="0"/>
              <a:t/>
            </a:r>
            <a:br>
              <a:rPr lang="cs-CZ" sz="3100" dirty="0" smtClean="0"/>
            </a:br>
            <a:r>
              <a:rPr lang="cs-CZ" sz="3100" dirty="0" smtClean="0"/>
              <a:t>Kde vedla druhá koňská železnice?</a:t>
            </a:r>
            <a:br>
              <a:rPr lang="cs-CZ" sz="3100" dirty="0" smtClean="0"/>
            </a:br>
            <a:r>
              <a:rPr lang="cs-CZ" sz="3100" dirty="0"/>
              <a:t/>
            </a:r>
            <a:br>
              <a:rPr lang="cs-CZ" sz="3100" dirty="0"/>
            </a:br>
            <a:r>
              <a:rPr lang="cs-CZ" sz="3100" dirty="0" smtClean="0"/>
              <a:t>Kdy se objevily první automobily?</a:t>
            </a:r>
            <a:br>
              <a:rPr lang="cs-CZ" sz="3100" dirty="0" smtClean="0"/>
            </a:br>
            <a:r>
              <a:rPr lang="cs-CZ" sz="3100" dirty="0" smtClean="0"/>
              <a:t/>
            </a:r>
            <a:br>
              <a:rPr lang="cs-CZ" sz="3100" dirty="0" smtClean="0"/>
            </a:br>
            <a:r>
              <a:rPr lang="cs-CZ" sz="3100" dirty="0" smtClean="0"/>
              <a:t>Kdo vynalezl lodní šroub?</a:t>
            </a:r>
            <a:br>
              <a:rPr lang="cs-CZ" sz="3100" dirty="0" smtClean="0"/>
            </a:br>
            <a:r>
              <a:rPr lang="cs-CZ" sz="3100" dirty="0" smtClean="0"/>
              <a:t/>
            </a:r>
            <a:br>
              <a:rPr lang="cs-CZ" sz="3100" dirty="0" smtClean="0"/>
            </a:br>
            <a:r>
              <a:rPr lang="cs-CZ" sz="3100" dirty="0" smtClean="0"/>
              <a:t>Kdy byla vypuštěna první raketa do vesmíru a jak se jmenoval ruský pilot na palubě</a:t>
            </a:r>
            <a:r>
              <a:rPr lang="cs-CZ" dirty="0" smtClean="0"/>
              <a:t>?</a:t>
            </a:r>
            <a:br>
              <a:rPr lang="cs-CZ" dirty="0" smtClean="0"/>
            </a:br>
            <a:endParaRPr lang="cs-CZ" dirty="0"/>
          </a:p>
        </p:txBody>
      </p:sp>
    </p:spTree>
    <p:extLst>
      <p:ext uri="{BB962C8B-B14F-4D97-AF65-F5344CB8AC3E}">
        <p14:creationId xmlns:p14="http://schemas.microsoft.com/office/powerpoint/2010/main" val="272645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857250"/>
          </a:xfrm>
        </p:spPr>
        <p:txBody>
          <a:bodyPr>
            <a:normAutofit/>
          </a:bodyPr>
          <a:lstStyle/>
          <a:p>
            <a:r>
              <a:rPr lang="cs-CZ" dirty="0" smtClean="0"/>
              <a:t>P</a:t>
            </a:r>
            <a:r>
              <a:rPr lang="cs-CZ" sz="2800" dirty="0" smtClean="0"/>
              <a:t>ojmenujte tyto dopravní prostředky</a:t>
            </a:r>
            <a:endParaRPr lang="cs-CZ" sz="2800" dirty="0"/>
          </a:p>
        </p:txBody>
      </p:sp>
      <p:pic>
        <p:nvPicPr>
          <p:cNvPr id="1026" name="Picture 2" descr="http://bigbloger.lidovky.cz/blog/4733/148058/letad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3164498" cy="14401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galerie.3dscena.cz/data/media/55/auto.jpg_midd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196753"/>
            <a:ext cx="2592288" cy="16746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jirpa.cz/wallpapers/03/technika%20(1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5987" y="3573016"/>
            <a:ext cx="2352703" cy="17653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áhled obrázku">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3127183"/>
            <a:ext cx="2148991" cy="161174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náhled obrázk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4208" y="4221088"/>
            <a:ext cx="2330207" cy="156561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hybrid.cz/files/images/autobus-hybrid.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1880" y="5129171"/>
            <a:ext cx="2304256" cy="1756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45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649338"/>
          </a:xfrm>
        </p:spPr>
        <p:txBody>
          <a:bodyPr>
            <a:normAutofit fontScale="90000"/>
          </a:bodyPr>
          <a:lstStyle/>
          <a:p>
            <a:r>
              <a:rPr lang="cs-CZ" dirty="0" smtClean="0"/>
              <a:t>Vymysli příklady dopravních prostředků, které se pohybují po vodě.</a:t>
            </a:r>
            <a:endParaRPr lang="cs-CZ" dirty="0"/>
          </a:p>
        </p:txBody>
      </p:sp>
    </p:spTree>
    <p:extLst>
      <p:ext uri="{BB962C8B-B14F-4D97-AF65-F5344CB8AC3E}">
        <p14:creationId xmlns:p14="http://schemas.microsoft.com/office/powerpoint/2010/main" val="2550350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577330"/>
          </a:xfrm>
        </p:spPr>
        <p:txBody>
          <a:bodyPr>
            <a:normAutofit fontScale="90000"/>
          </a:bodyPr>
          <a:lstStyle/>
          <a:p>
            <a:r>
              <a:rPr lang="cs-CZ" dirty="0" smtClean="0"/>
              <a:t>Vymysli příklady dopravních prostředků, které se pohybují po kolejích.</a:t>
            </a:r>
            <a:endParaRPr lang="cs-CZ" dirty="0"/>
          </a:p>
        </p:txBody>
      </p:sp>
    </p:spTree>
    <p:extLst>
      <p:ext uri="{BB962C8B-B14F-4D97-AF65-F5344CB8AC3E}">
        <p14:creationId xmlns:p14="http://schemas.microsoft.com/office/powerpoint/2010/main" val="1173344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577330"/>
          </a:xfrm>
        </p:spPr>
        <p:txBody>
          <a:bodyPr>
            <a:normAutofit fontScale="90000"/>
          </a:bodyPr>
          <a:lstStyle/>
          <a:p>
            <a:r>
              <a:rPr lang="cs-CZ" dirty="0" smtClean="0"/>
              <a:t>Vymysli příklady dopravních prostředků, které se pohybují po silnici.</a:t>
            </a:r>
            <a:endParaRPr lang="cs-CZ" dirty="0"/>
          </a:p>
        </p:txBody>
      </p:sp>
    </p:spTree>
    <p:extLst>
      <p:ext uri="{BB962C8B-B14F-4D97-AF65-F5344CB8AC3E}">
        <p14:creationId xmlns:p14="http://schemas.microsoft.com/office/powerpoint/2010/main" val="2967996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721346"/>
          </a:xfrm>
        </p:spPr>
        <p:txBody>
          <a:bodyPr>
            <a:normAutofit fontScale="90000"/>
          </a:bodyPr>
          <a:lstStyle/>
          <a:p>
            <a:r>
              <a:rPr lang="cs-CZ" dirty="0" smtClean="0"/>
              <a:t>Čím nejraději cestuješ?</a:t>
            </a:r>
            <a:br>
              <a:rPr lang="cs-CZ" dirty="0" smtClean="0"/>
            </a:br>
            <a:r>
              <a:rPr lang="cs-CZ" dirty="0" smtClean="0"/>
              <a:t>Nakresli svůj oblíbený dopravní prostředek a popiš ho.</a:t>
            </a:r>
            <a:endParaRPr lang="cs-CZ" dirty="0"/>
          </a:p>
        </p:txBody>
      </p:sp>
    </p:spTree>
    <p:extLst>
      <p:ext uri="{BB962C8B-B14F-4D97-AF65-F5344CB8AC3E}">
        <p14:creationId xmlns:p14="http://schemas.microsoft.com/office/powerpoint/2010/main" val="2134759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6257850"/>
          </a:xfrm>
        </p:spPr>
        <p:txBody>
          <a:bodyPr>
            <a:normAutofit fontScale="90000"/>
          </a:bodyPr>
          <a:lstStyle/>
          <a:p>
            <a:pPr algn="ctr"/>
            <a:r>
              <a:rPr lang="cs-CZ" dirty="0"/>
              <a:t>Tato prezentace byla vytvořena  pro projekt INOVACE  v rámci EU-OPVK, který vytvořila ZŠ a MŠ Višňová         </a:t>
            </a:r>
            <a:br>
              <a:rPr lang="cs-CZ" dirty="0"/>
            </a:br>
            <a:r>
              <a:rPr lang="cs-CZ" dirty="0"/>
              <a:t/>
            </a:r>
            <a:br>
              <a:rPr lang="cs-CZ" dirty="0"/>
            </a:br>
            <a:r>
              <a:rPr lang="cs-CZ" dirty="0"/>
              <a:t>Vypracovala: Mgr. Adéla Paříková</a:t>
            </a:r>
            <a:br>
              <a:rPr lang="cs-CZ" dirty="0"/>
            </a:br>
            <a:r>
              <a:rPr lang="cs-CZ" dirty="0"/>
              <a:t/>
            </a:r>
            <a:br>
              <a:rPr lang="cs-CZ" dirty="0"/>
            </a:br>
            <a:r>
              <a:rPr lang="cs-CZ" dirty="0"/>
              <a:t>Vytvořeno: </a:t>
            </a:r>
            <a:r>
              <a:rPr lang="cs-CZ" dirty="0" smtClean="0"/>
              <a:t>15.12.2010</a:t>
            </a:r>
            <a:r>
              <a:rPr lang="cs-CZ" dirty="0"/>
              <a:t/>
            </a:r>
            <a:br>
              <a:rPr lang="cs-CZ" dirty="0"/>
            </a:br>
            <a:endParaRPr lang="cs-CZ" dirty="0"/>
          </a:p>
        </p:txBody>
      </p:sp>
    </p:spTree>
    <p:extLst>
      <p:ext uri="{BB962C8B-B14F-4D97-AF65-F5344CB8AC3E}">
        <p14:creationId xmlns:p14="http://schemas.microsoft.com/office/powerpoint/2010/main" val="19301621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lent">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alen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alen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TotalTime>
  <Words>86</Words>
  <Application>Microsoft Office PowerPoint</Application>
  <PresentationFormat>Předvádění na obrazovce (4:3)</PresentationFormat>
  <Paragraphs>14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Talent</vt:lpstr>
      <vt:lpstr>Inovace a zkvalitnění výuky směřující k rozvoji čtenářské a informační gramotnosti </vt:lpstr>
      <vt:lpstr>Doprava-Lynn ten Kate</vt:lpstr>
      <vt:lpstr>Před kolika lety začali lidé vynálézat stroje?  Jak se do té doby pohybovali?  Co je rikša?  Kde vedla druhá koňská železnice?  Kdy se objevily první automobily?  Kdo vynalezl lodní šroub?  Kdy byla vypuštěna první raketa do vesmíru a jak se jmenoval ruský pilot na palubě? </vt:lpstr>
      <vt:lpstr>Pojmenujte tyto dopravní prostředky</vt:lpstr>
      <vt:lpstr>Vymysli příklady dopravních prostředků, které se pohybují po vodě.</vt:lpstr>
      <vt:lpstr>Vymysli příklady dopravních prostředků, které se pohybují po kolejích.</vt:lpstr>
      <vt:lpstr>Vymysli příklady dopravních prostředků, které se pohybují po silnici.</vt:lpstr>
      <vt:lpstr>Čím nejraději cestuješ? Nakresli svůj oblíbený dopravní prostředek a popiš ho.</vt:lpstr>
      <vt:lpstr>Tato prezentace byla vytvořena  pro projekt INOVACE  v rámci EU-OPVK, který vytvořila ZŠ a MŠ Višňová           Vypracovala: Mgr. Adéla Paříková  Vytvořeno: 15.12.2010 </vt:lpstr>
      <vt:lpstr> Použitá literatura: JANÁČKOVÁ, Zita. Čítanka pro 3.ročník základní školy . 1. vydání  Brno : NOVÁ ŠKOLA, 2004. 183 s. ISBN 80-7289-047-6.  http://bigbloger.lidovky.cz/blog/4733/148058/letadlo.jpg  http://galerie.3dscena.cz/data/media/55/auto.jpg_middle.jpg  http://www.jirpa.cz/wallpapers/03/technika%20(101).jpg  http://www.srandicky.net/zajimavosti/images/luxusni-lod/lod1.jpg  http://i.lidovky.cz/09/061/lngal/ABC2b7f92_vlak.jpg  http://www.hybrid.cz/files/images/autobus-hybrid.jpg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Inovace a zkvalitnění výuky směřující k rozvoji čtenářské a informační gramotnosti </dc:title>
  <dc:creator>Adela</dc:creator>
  <cp:lastModifiedBy>Adela</cp:lastModifiedBy>
  <cp:revision>6</cp:revision>
  <dcterms:created xsi:type="dcterms:W3CDTF">2011-03-02T10:44:43Z</dcterms:created>
  <dcterms:modified xsi:type="dcterms:W3CDTF">2011-03-06T18:00:44Z</dcterms:modified>
</cp:coreProperties>
</file>