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D73C0F-DDA3-4ABE-A57C-DC969CB14778}" type="datetimeFigureOut">
              <a:rPr lang="cs-CZ" smtClean="0"/>
              <a:t>19.11.2011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E82AC86-5E47-4796-A59E-CBDEF46A564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Ane%C5%BEsk%C3%BD_kl%C3%A1%C5%A1ter" TargetMode="External"/><Relationship Id="rId3" Type="http://schemas.openxmlformats.org/officeDocument/2006/relationships/hyperlink" Target="http://cs.wikipedia.org/wiki/Soubor:PO1_klek.jpg" TargetMode="External"/><Relationship Id="rId7" Type="http://schemas.openxmlformats.org/officeDocument/2006/relationships/hyperlink" Target="http://www.google.cz/imgres?imgurl=http://www.boretice-farnost.cz/obrazky-soubory/fa510d0c53_41988009_o2-08bb7.jpg&amp;imgrefurl=http://www.boretice-farnost.cz/2011-rok-svate-anezky-ceske&amp;h=331&amp;w=276&amp;sz=21&amp;tbnid=dXAjdjtdhtjqgM:&amp;tbnh=90&amp;tbnw=75&amp;prev=/search?q=svat%C3%A1+ane%C5%BEka+%C4%8Desk%C3%A1&amp;tbm=isch&amp;tbo=u&amp;zoom=1&amp;q=svat%C3%A1+ane%C5%BEka+%C4%8Desk%C3%A1&amp;hl=cs&amp;usg=__1khwtnSHu6AMS-chWoDEXwnu-fQ=&amp;sa=X&amp;ei=UE8XTvHtIorKtAbz3fDGDw&amp;ved=0CDwQ9QEwBw&amp;dur=109" TargetMode="External"/><Relationship Id="rId2" Type="http://schemas.openxmlformats.org/officeDocument/2006/relationships/hyperlink" Target="http://cs.wikipedia.org/wiki/Soubor:Vratislav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search?sclient=psy&amp;hl=cs&amp;client=firefox-a&amp;hs=Xab&amp;rls=org.mozilla:cs:official&amp;source=hp&amp;q=svat%C3%A1+ane%C5%BEka+%C4%8Desk%C3%A1&amp;aq=f&amp;aqi=g2&amp;aql=f&amp;oq" TargetMode="External"/><Relationship Id="rId5" Type="http://schemas.openxmlformats.org/officeDocument/2006/relationships/hyperlink" Target="http://www.google.cz/imgres?imgurl=http://upload.wikimedia.org/wikipedia/commons/thumb/2/2e/St_Agnes_tending_the_sick.jpg/254px-St_Agnes_tending_the_sick.jpg&amp;imgrefurl=http://cs.wikipedia.org/wiki/Ane%C5%BEka_%C4%8Cesk%C3%A1&amp;h=352&amp;w=254&amp;sz=28&amp;tbnid=EDkVERkgRlpbUM:&amp;tbnh=90&amp;tbnw=65&amp;prev=/search?q=svat%C3%A1+ane%C5%BEka+%C4%8Desk%C3%A1&amp;tbm=isch&amp;tbo=u&amp;zoom=1&amp;q=svat%C3%A1+ane%C5%BEka+%C4%8Desk%C3%A1&amp;hl=cs&amp;usg=__htqsyuRGvCrz5sEH4em1nz-sFZo=&amp;sa=X&amp;ei=UE8XTvHtIorKtAbz3fDGDw&amp;" TargetMode="External"/><Relationship Id="rId10" Type="http://schemas.openxmlformats.org/officeDocument/2006/relationships/hyperlink" Target="http://cs.wikipedia.org/wiki/Soubor:PecetprinceVaclavaI.jpg" TargetMode="External"/><Relationship Id="rId4" Type="http://schemas.openxmlformats.org/officeDocument/2006/relationships/hyperlink" Target="http://cs.wikipedia.org/wiki/Soubor:Golden_Bull_of_Sicily.jpg" TargetMode="External"/><Relationship Id="rId9" Type="http://schemas.openxmlformats.org/officeDocument/2006/relationships/hyperlink" Target="http://cs.wikipedia.org/wiki/Soubor:VaclavI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4176464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PRVNÍ PŘEMYSLOVŠTÍ KRÁLOVÉ</a:t>
            </a:r>
            <a:br>
              <a:rPr lang="cs-CZ" dirty="0" smtClean="0"/>
            </a:br>
            <a:endParaRPr lang="cs-CZ" sz="1800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3356992"/>
            <a:ext cx="4320480" cy="1296144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Vlastivěda 4</a:t>
            </a:r>
          </a:p>
          <a:p>
            <a:endParaRPr lang="cs-CZ" sz="1600" dirty="0"/>
          </a:p>
          <a:p>
            <a:r>
              <a:rPr lang="cs-CZ" sz="1600" b="1" dirty="0" smtClean="0"/>
              <a:t>Vypracovala:  Mgr. Lucie Holanová, ZŠ Višňová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Srpen 2011</a:t>
            </a:r>
            <a:endParaRPr lang="cs-CZ" sz="1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076056" y="4149080"/>
            <a:ext cx="39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Vzdělávací oblast</a:t>
            </a:r>
            <a:r>
              <a:rPr lang="cs-CZ" dirty="0"/>
              <a:t>: Vlastivěda – Dějiny českého státu  - </a:t>
            </a:r>
            <a:r>
              <a:rPr lang="cs-CZ" dirty="0" smtClean="0"/>
              <a:t>Přemyslovci</a:t>
            </a:r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– </a:t>
            </a:r>
            <a:r>
              <a:rPr lang="cs-CZ" dirty="0" smtClean="0"/>
              <a:t>PRVNÍ PŘEMYSLOVŠTÍ KRÁLOVÉ</a:t>
            </a:r>
            <a:endParaRPr lang="cs-CZ" dirty="0"/>
          </a:p>
          <a:p>
            <a:r>
              <a:rPr lang="cs-CZ" b="1" dirty="0"/>
              <a:t>Metodika: </a:t>
            </a:r>
            <a:r>
              <a:rPr lang="cs-CZ" dirty="0"/>
              <a:t>Prezentace by měla sloužit jako podpůrný prostředek </a:t>
            </a:r>
            <a:r>
              <a:rPr lang="cs-CZ" dirty="0" smtClean="0"/>
              <a:t>výkladu, </a:t>
            </a:r>
            <a:r>
              <a:rPr lang="cs-CZ" dirty="0"/>
              <a:t>je věnována Vratislavu I., Vladislavu II., Přemyslu Otakaru I. a Václavu I. Není zde opomenuta ani dcera Přemysla Otakara I. </a:t>
            </a:r>
            <a:r>
              <a:rPr lang="cs-CZ"/>
              <a:t>Anežka.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84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cs.wikipedia.org/wiki/Soubor:Vratislav.jpg</a:t>
            </a:r>
            <a:endParaRPr lang="cs-CZ" u="sng" dirty="0" smtClean="0"/>
          </a:p>
          <a:p>
            <a:r>
              <a:rPr lang="cs-CZ" u="sng" dirty="0">
                <a:hlinkClick r:id="rId3"/>
              </a:rPr>
              <a:t>http://cs.wikipedia.org/wiki/Soubor:PO1_klek.jpg</a:t>
            </a:r>
            <a:endParaRPr lang="cs-CZ" dirty="0"/>
          </a:p>
          <a:p>
            <a:r>
              <a:rPr lang="cs-CZ" u="sng" dirty="0">
                <a:hlinkClick r:id="rId4"/>
              </a:rPr>
              <a:t>http://</a:t>
            </a:r>
            <a:r>
              <a:rPr lang="cs-CZ" u="sng" dirty="0" smtClean="0">
                <a:hlinkClick r:id="rId4"/>
              </a:rPr>
              <a:t>cs.wikipedia.org/wiki/Soubor:Golden_Bull_of_Sicily.jpg</a:t>
            </a:r>
            <a:endParaRPr lang="cs-CZ" u="sng" dirty="0" smtClean="0"/>
          </a:p>
          <a:p>
            <a:r>
              <a:rPr lang="cs-CZ" u="sng" dirty="0">
                <a:hlinkClick r:id="rId5"/>
              </a:rPr>
              <a:t>http://www.google.cz/imgres?imgurl=http://upload.wikimedia.org/wikipedia/commons/thumb/2/2e/St_Agnes_tending_the_sick.jpg/254px-St_Agnes_tending_the_sick.jpg&amp;imgrefurl=http://cs.wikipedia.org/wiki/Ane%25C5%25BEka_%25C4%258Cesk%25C3%25A1&amp;h=352&amp;w=254&amp;sz=28&amp;tbnid=EDkVERkgRlpbUM:&amp;tbnh=90&amp;tbnw=65&amp;prev=/search%3Fq%3Dsvat%25C3%25A1%2Bane%25C5%25BEka%2B%25C4%258Desk%25C3%25A1%26tbm%3Disch%26tbo%3Du&amp;zoom=1&amp;q=svat%C3%A1+ane%C5%BEka+%C4%8Desk%C3%A1&amp;hl=cs&amp;usg=__htqsyuRGvCrz5sEH4em1nz-sFZo=&amp;sa=X&amp;ei=UE8XTvHtIorKtAbz3fDGDw&amp;ved=0CC0Q9QEwAg&amp;dur=460</a:t>
            </a:r>
            <a:endParaRPr lang="cs-CZ" dirty="0"/>
          </a:p>
          <a:p>
            <a:r>
              <a:rPr lang="cs-CZ" dirty="0"/>
              <a:t> </a:t>
            </a:r>
          </a:p>
          <a:p>
            <a:r>
              <a:rPr lang="cs-CZ" u="sng" dirty="0">
                <a:hlinkClick r:id="rId6"/>
              </a:rPr>
              <a:t>http://www.google.cz/search?sclient=psy&amp;hl=cs&amp;client=firefox-a&amp;hs=Xab&amp;rls=org.mozilla%3Acs%3Aofficial&amp;source=hp&amp;q=svat%C3%A1+ane%C5%BEka+%</a:t>
            </a:r>
            <a:r>
              <a:rPr lang="cs-CZ" u="sng" dirty="0" smtClean="0">
                <a:hlinkClick r:id="rId6"/>
              </a:rPr>
              <a:t>C4%8Desk%C3%A1&amp;aq=f&amp;aqi=g2&amp;aql=f&amp;oq</a:t>
            </a:r>
            <a:endParaRPr lang="cs-CZ" dirty="0" smtClean="0"/>
          </a:p>
          <a:p>
            <a:r>
              <a:rPr lang="cs-CZ" u="sng" dirty="0" smtClean="0">
                <a:hlinkClick r:id="rId7"/>
              </a:rPr>
              <a:t>http://www.google.cz/imgres?imgurl=http://www.boretice-farnost.cz/obrazky-soubory/fa510d0c53_41988009_o2-08bb7.jpg&amp;imgrefurl=http://www.boretice-farnost.cz/2011-rok-svate-anezky-ceske&amp;h=331&amp;w=276&amp;sz=21&amp;tbnid=dXAjdjtdhtjqgM:&amp;tbnh=90&amp;tbnw=75&amp;prev=/search%3Fq%3Dsvat%25C3%25A1%2Bane%25C5%25BEka%2B%25C4%258Desk%25C3%25A1%26tbm%3Disch%26tbo%3Du&amp;zoom=1&amp;q=svat%C3%A1+ane%C5%BEka+%C4%8Desk%C3%A1&amp;hl=cs&amp;usg=__1khwtnSHu6AMS-chWoDEXwnu-fQ=&amp;sa=X&amp;ei=UE8XTvHtIorKtAbz3fDGDw&amp;ved=0CDwQ9QEwBw&amp;dur=109</a:t>
            </a:r>
            <a:r>
              <a:rPr lang="cs-CZ" dirty="0" smtClean="0"/>
              <a:t>  </a:t>
            </a:r>
          </a:p>
          <a:p>
            <a:r>
              <a:rPr lang="cs-CZ" dirty="0"/>
              <a:t> </a:t>
            </a:r>
          </a:p>
          <a:p>
            <a:r>
              <a:rPr lang="cs-CZ" u="sng" dirty="0">
                <a:hlinkClick r:id="rId8"/>
              </a:rPr>
              <a:t>http://cs.wikipedia.org/wiki/Ane%C5%BEsk%C3%BD_kl%C3%A1%C5%A1ter</a:t>
            </a:r>
            <a:r>
              <a:rPr lang="cs-CZ" dirty="0"/>
              <a:t> </a:t>
            </a:r>
          </a:p>
          <a:p>
            <a:r>
              <a:rPr lang="cs-CZ" u="sng" dirty="0">
                <a:hlinkClick r:id="rId9"/>
              </a:rPr>
              <a:t>http://cs.wikipedia.org/wiki/Soubor:VaclavI.jpg</a:t>
            </a:r>
            <a:endParaRPr lang="cs-CZ" dirty="0"/>
          </a:p>
          <a:p>
            <a:r>
              <a:rPr lang="cs-CZ" u="sng" dirty="0">
                <a:hlinkClick r:id="rId10"/>
              </a:rPr>
              <a:t>http://cs.wikipedia.org/wiki/Soubor:PecetprinceVaclavaI.jpg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1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Vratislav II.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Jeden z 5 synů Břetislava a Jitky</a:t>
            </a:r>
          </a:p>
          <a:p>
            <a:r>
              <a:rPr lang="cs-CZ" dirty="0" smtClean="0"/>
              <a:t>Založil biskupství v Olomouci</a:t>
            </a:r>
          </a:p>
          <a:p>
            <a:r>
              <a:rPr lang="cs-CZ" dirty="0" smtClean="0"/>
              <a:t>R. 1085 získal královskou korunu, nyní zatím ale jen pro svou osobu</a:t>
            </a:r>
          </a:p>
          <a:p>
            <a:r>
              <a:rPr lang="cs-CZ" dirty="0" smtClean="0"/>
              <a:t>Při příležitosti jeho korunovace vznikl krásně zdobený rukopis – Kodex vyšehradský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Kodex vyšehradský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0322" y="2492896"/>
            <a:ext cx="2650070" cy="36137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109646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Vladislav II.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2. český král – korunu získal v roce 1158 – opět jen pro svou osobu</a:t>
            </a:r>
          </a:p>
          <a:p>
            <a:r>
              <a:rPr lang="cs-CZ" dirty="0" smtClean="0"/>
              <a:t>vysloužil si ji za pomoc římskému císaři Fridrichu Barbarossovi během jeho vojenské výpravy do Itálie</a:t>
            </a:r>
          </a:p>
          <a:p>
            <a:r>
              <a:rPr lang="cs-CZ" dirty="0" smtClean="0"/>
              <a:t>Pokračoval s přestavbou Pražského hradu v kamennou románskou pevnost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7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Přemysl Otakar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Nejstarší syn Vladislava II. a jeho 2. manželky Judity</a:t>
            </a:r>
          </a:p>
          <a:p>
            <a:r>
              <a:rPr lang="cs-CZ" sz="2400" dirty="0" smtClean="0"/>
              <a:t>Pro Přemyslovce získal dědičný královský titul – roku </a:t>
            </a:r>
            <a:r>
              <a:rPr lang="cs-CZ" sz="2400" b="1" dirty="0" smtClean="0"/>
              <a:t>1212</a:t>
            </a:r>
            <a:r>
              <a:rPr lang="cs-CZ" sz="2400" dirty="0" smtClean="0"/>
              <a:t> vydal římský a sicilský král Fridrich II. listinu zvanou </a:t>
            </a:r>
            <a:r>
              <a:rPr lang="cs-CZ" sz="2400" b="1" dirty="0" smtClean="0"/>
              <a:t>Zlatá bula sicilská</a:t>
            </a:r>
            <a:r>
              <a:rPr lang="cs-CZ" sz="2400" dirty="0" smtClean="0"/>
              <a:t>, kde byla tato skutečnost zakotvena</a:t>
            </a:r>
          </a:p>
          <a:p>
            <a:r>
              <a:rPr lang="cs-CZ" sz="2400" dirty="0" smtClean="0"/>
              <a:t>Budování měst – Litoměřice, Hradec králové, České Budějovice…</a:t>
            </a:r>
            <a:endParaRPr lang="cs-CZ" sz="24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777740"/>
            <a:ext cx="2736304" cy="58329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8870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Zlatá bula sicilská</a:t>
            </a:r>
            <a:br>
              <a:rPr lang="cs-CZ" dirty="0" smtClean="0"/>
            </a:br>
            <a:r>
              <a:rPr lang="cs-CZ" sz="2700" dirty="0" smtClean="0"/>
              <a:t>(bula = pečeť)</a:t>
            </a:r>
            <a:endParaRPr lang="cs-CZ" sz="2700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98" y="1600200"/>
            <a:ext cx="3190803" cy="45259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331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Anežka Česká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7544" y="1535113"/>
            <a:ext cx="4029844" cy="93687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29844" cy="44973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Nejmladší </a:t>
            </a:r>
            <a:r>
              <a:rPr lang="cs-CZ" dirty="0" smtClean="0">
                <a:solidFill>
                  <a:schemeClr val="tx1"/>
                </a:solidFill>
              </a:rPr>
              <a:t>dcera Přemysla Otakara I. a Konstancie Uherské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Pomáhala chudým a nemocným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Praze Na Františku založila ženský klášter řádu křižovníků s červenou hvězdou a stala se jeho abatyší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(=vedla jej)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Byla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prohlášena za svatou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17238"/>
            <a:ext cx="4104456" cy="44200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972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568" y="476673"/>
            <a:ext cx="3813820" cy="792088"/>
          </a:xfrm>
        </p:spPr>
        <p:txBody>
          <a:bodyPr/>
          <a:lstStyle/>
          <a:p>
            <a:r>
              <a:rPr lang="cs-CZ" dirty="0" smtClean="0"/>
              <a:t>Anežka léčící nemocné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25" y="1916832"/>
            <a:ext cx="2909778" cy="40324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476673"/>
            <a:ext cx="4042793" cy="864096"/>
          </a:xfrm>
        </p:spPr>
        <p:txBody>
          <a:bodyPr/>
          <a:lstStyle/>
          <a:p>
            <a:r>
              <a:rPr lang="cs-CZ" dirty="0" smtClean="0"/>
              <a:t>Anežský klášter</a:t>
            </a:r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01800"/>
            <a:ext cx="3712369" cy="42914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6381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Anežka je velmi často zobrazována s modelem svého kláštera v ruce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72816"/>
            <a:ext cx="3863811" cy="463377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9064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Václav I.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3957836" cy="3240360"/>
          </a:xfrm>
        </p:spPr>
        <p:txBody>
          <a:bodyPr>
            <a:noAutofit/>
          </a:bodyPr>
          <a:lstStyle/>
          <a:p>
            <a:pPr marL="274320" lvl="0" indent="-274320" algn="l"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cs-CZ" b="0" dirty="0">
                <a:solidFill>
                  <a:srgbClr val="DFE6D0"/>
                </a:solidFill>
              </a:rPr>
              <a:t>Bratr svaté Anežky České</a:t>
            </a:r>
          </a:p>
          <a:p>
            <a:pPr marL="274320" lvl="0" indent="-274320" algn="l"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cs-CZ" b="0" dirty="0">
                <a:solidFill>
                  <a:srgbClr val="DFE6D0"/>
                </a:solidFill>
              </a:rPr>
              <a:t>Potlačil vnitřní odboj české šlechty proti své osobě, do kterého se zapojil i jeho tehdy patnáctiletý syn Přemysl Otakar II.</a:t>
            </a:r>
          </a:p>
          <a:p>
            <a:pPr marL="274320" lvl="0" indent="-274320" algn="l"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cs-CZ" b="0" dirty="0">
                <a:solidFill>
                  <a:srgbClr val="DFE6D0"/>
                </a:solidFill>
              </a:rPr>
              <a:t>Odbojáře krutě ztrestal</a:t>
            </a:r>
          </a:p>
          <a:p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81128"/>
            <a:ext cx="1828800" cy="182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Václavova pečeť</a:t>
            </a:r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84984"/>
            <a:ext cx="2376264" cy="31553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055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81</TotalTime>
  <Words>326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Došky</vt:lpstr>
      <vt:lpstr>    PRVNÍ PŘEMYSLOVŠTÍ KRÁLOVÉ </vt:lpstr>
      <vt:lpstr>Vratislav II.</vt:lpstr>
      <vt:lpstr>Vladislav II.</vt:lpstr>
      <vt:lpstr>Přemysl Otakar I.</vt:lpstr>
      <vt:lpstr>Zlatá bula sicilská (bula = pečeť)</vt:lpstr>
      <vt:lpstr>Anežka Česká</vt:lpstr>
      <vt:lpstr>Prezentace aplikace PowerPoint</vt:lpstr>
      <vt:lpstr>Anežka je velmi často zobrazována s modelem svého kláštera v ruce</vt:lpstr>
      <vt:lpstr>Václav I.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PŘEMYSLOVŠTÍ KRÁLOVÉ  Vlastivěda 4</dc:title>
  <dc:creator>Ucitel</dc:creator>
  <cp:lastModifiedBy>Ucitel</cp:lastModifiedBy>
  <cp:revision>21</cp:revision>
  <dcterms:created xsi:type="dcterms:W3CDTF">2011-07-26T11:10:52Z</dcterms:created>
  <dcterms:modified xsi:type="dcterms:W3CDTF">2011-11-19T20:30:36Z</dcterms:modified>
</cp:coreProperties>
</file>